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58" r:id="rId5"/>
    <p:sldId id="259" r:id="rId6"/>
    <p:sldId id="261" r:id="rId7"/>
    <p:sldId id="260" r:id="rId8"/>
    <p:sldId id="262" r:id="rId9"/>
    <p:sldId id="264" r:id="rId10"/>
    <p:sldId id="267" r:id="rId11"/>
    <p:sldId id="265" r:id="rId12"/>
    <p:sldId id="268" r:id="rId13"/>
    <p:sldId id="263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55C45-630A-48BA-8C78-B90852024B35}" type="datetimeFigureOut">
              <a:rPr lang="de-AT" smtClean="0"/>
              <a:t>06.09.2020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3D4E2-F705-41FA-869F-AA47D8E7FD14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0304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B87F-667E-46D2-BBE4-2724EFDD1385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AT" dirty="0"/>
              <a:t>TAX 360° Steuerberatungsgesellschaft </a:t>
            </a:r>
            <a:r>
              <a:rPr lang="de-AT" dirty="0" err="1"/>
              <a:t>m.b.H</a:t>
            </a:r>
            <a:r>
              <a:rPr lang="de-AT" dirty="0"/>
              <a:t>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8B6F205-4793-48E8-8153-CF659AE2DFC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515" y="258630"/>
            <a:ext cx="1453342" cy="1820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28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4BC89-4F46-4A9A-8D53-71D2E280F8EE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637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39C0-4A74-4EEC-85B3-8414A4B0C61E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597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880F-EE56-416B-83B8-3CC578803F55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1619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176F-FC26-42C9-9B42-3BB9F67D838A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80A0098-62F6-45BF-A509-1E8DDF55ECC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545" y="367961"/>
            <a:ext cx="1453342" cy="1820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878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8797-28E4-434A-A03C-B9F9C060D4AE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9359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1ECB-D296-44D6-A9F8-CE1FE2790A2D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6866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14A-6E16-47BA-B0AB-3568ADB23E03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2530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65CC-2A32-4C13-B09C-3ED31322D36E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598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838C-E518-4AA2-B467-144D70E89C21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293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C96C-F434-470E-89C3-978559143A85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206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38EAD-3466-4576-9F9C-B430338FC633}" type="datetime1">
              <a:rPr lang="de-AT" smtClean="0"/>
              <a:t>06.09.2020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TAX 360° Steuerberatungsgesellschaft m.b.H.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63C3-3DB7-428C-85C3-C29D54F08098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0826FD3-022F-4D51-A987-A297A9340BE4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363" y="208935"/>
            <a:ext cx="1453342" cy="1820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124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/>
              <a:t>T A X E 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Steuerliche Grundlagen für Angel Investors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</p:spTree>
    <p:extLst>
      <p:ext uri="{BB962C8B-B14F-4D97-AF65-F5344CB8AC3E}">
        <p14:creationId xmlns:p14="http://schemas.microsoft.com/office/powerpoint/2010/main" val="2187440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EB85CAC8-6896-4C13-BC69-F27104446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36103"/>
            <a:ext cx="9144000" cy="5506279"/>
          </a:xfrm>
        </p:spPr>
        <p:txBody>
          <a:bodyPr>
            <a:normAutofit/>
          </a:bodyPr>
          <a:lstStyle/>
          <a:p>
            <a:pPr algn="l"/>
            <a:r>
              <a:rPr lang="de-AT" sz="4400" dirty="0">
                <a:latin typeface="+mj-lt"/>
                <a:ea typeface="+mj-ea"/>
                <a:cs typeface="+mj-cs"/>
              </a:rPr>
              <a:t>Mitarbeit</a:t>
            </a:r>
          </a:p>
          <a:p>
            <a:pPr algn="l"/>
            <a:endParaRPr lang="de-AT" sz="1000" dirty="0">
              <a:latin typeface="+mj-lt"/>
              <a:ea typeface="+mj-ea"/>
              <a:cs typeface="+mj-cs"/>
            </a:endParaRPr>
          </a:p>
          <a:p>
            <a:pPr marL="342900" indent="-342900" algn="l">
              <a:buFont typeface="Symbol" panose="05050102010706020507" pitchFamily="18" charset="2"/>
              <a:buChar char="-"/>
            </a:pPr>
            <a:r>
              <a:rPr lang="de-AT" dirty="0"/>
              <a:t>Dienstverhältnis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Hohe Lohnnebenkosten, geringerer Nettobezug</a:t>
            </a:r>
          </a:p>
          <a:p>
            <a:pPr marL="342900" indent="-342900" algn="l">
              <a:buFont typeface="Symbol" panose="05050102010706020507" pitchFamily="18" charset="2"/>
              <a:buChar char="-"/>
            </a:pPr>
            <a:r>
              <a:rPr lang="de-AT" dirty="0"/>
              <a:t>Im Werkvertrag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Gewerbeschein &amp; SVS Pflicht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Keine Eingliederung oder Unterordnung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Unternehmerrisiko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…….</a:t>
            </a:r>
          </a:p>
          <a:p>
            <a:pPr marL="342900" indent="-342900" algn="l">
              <a:buFont typeface="Symbol" panose="05050102010706020507" pitchFamily="18" charset="2"/>
              <a:buChar char="-"/>
            </a:pPr>
            <a:r>
              <a:rPr lang="de-AT" dirty="0"/>
              <a:t>Gegenleistung in Form von Anteilen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Ändert grundsätzlich nichts an der Einstufung Dienstverhältnis / Werkvertrag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dirty="0"/>
              <a:t>Insbesondere bei vertraglich geregelten Verpflichtungen und Gegenleistungen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AT" sz="2000" dirty="0"/>
              <a:t>Freiwillige Leistungen als Gesellschafter sind abgabenrechtlich unbeachtlich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AT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de-AT" dirty="0"/>
          </a:p>
          <a:p>
            <a:pPr algn="l"/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4F52F29-2746-4963-93E8-8739B12D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TAX 360° Steuerberatungsgesellschaft m.b.H.</a:t>
            </a:r>
            <a:endParaRPr lang="de-AT" dirty="0"/>
          </a:p>
        </p:txBody>
      </p:sp>
      <p:grpSp>
        <p:nvGrpSpPr>
          <p:cNvPr id="5" name="Group 61">
            <a:extLst>
              <a:ext uri="{FF2B5EF4-FFF2-40B4-BE49-F238E27FC236}">
                <a16:creationId xmlns:a16="http://schemas.microsoft.com/office/drawing/2014/main" id="{182D54BA-C2B6-4B1F-BA41-DA479E5CD3F6}"/>
              </a:ext>
            </a:extLst>
          </p:cNvPr>
          <p:cNvGrpSpPr>
            <a:grpSpLocks/>
          </p:cNvGrpSpPr>
          <p:nvPr/>
        </p:nvGrpSpPr>
        <p:grpSpPr bwMode="auto">
          <a:xfrm>
            <a:off x="8565068" y="1818808"/>
            <a:ext cx="267943" cy="461010"/>
            <a:chOff x="0" y="0"/>
            <a:chExt cx="26" cy="47"/>
          </a:xfrm>
        </p:grpSpPr>
        <p:sp>
          <p:nvSpPr>
            <p:cNvPr id="6" name="Line 62">
              <a:extLst>
                <a:ext uri="{FF2B5EF4-FFF2-40B4-BE49-F238E27FC236}">
                  <a16:creationId xmlns:a16="http://schemas.microsoft.com/office/drawing/2014/main" id="{34564EEF-7BDC-440C-B886-C30A3CF2DB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0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>
              <a:extLst>
                <a:ext uri="{FF2B5EF4-FFF2-40B4-BE49-F238E27FC236}">
                  <a16:creationId xmlns:a16="http://schemas.microsoft.com/office/drawing/2014/main" id="{D6F5C230-B5EF-4F27-BE3E-8ECCC1DA52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2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>
              <a:extLst>
                <a:ext uri="{FF2B5EF4-FFF2-40B4-BE49-F238E27FC236}">
                  <a16:creationId xmlns:a16="http://schemas.microsoft.com/office/drawing/2014/main" id="{967D6143-D87D-4485-B06D-1AD8DEFF43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32"/>
              <a:ext cx="1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>
              <a:extLst>
                <a:ext uri="{FF2B5EF4-FFF2-40B4-BE49-F238E27FC236}">
                  <a16:creationId xmlns:a16="http://schemas.microsoft.com/office/drawing/2014/main" id="{AB23EBC7-68C5-476A-8096-D82B2080C0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" y="13"/>
              <a:ext cx="1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6">
              <a:extLst>
                <a:ext uri="{FF2B5EF4-FFF2-40B4-BE49-F238E27FC236}">
                  <a16:creationId xmlns:a16="http://schemas.microsoft.com/office/drawing/2014/main" id="{DCDB062F-0D26-485C-B1C2-B3AA68ABE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2"/>
              <a:ext cx="14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67">
              <a:extLst>
                <a:ext uri="{FF2B5EF4-FFF2-40B4-BE49-F238E27FC236}">
                  <a16:creationId xmlns:a16="http://schemas.microsoft.com/office/drawing/2014/main" id="{FCED3C6D-0F1A-4365-8E48-AE1700ED3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" y="0"/>
              <a:ext cx="13" cy="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8D2593EF-F63C-43FD-B362-4F8B9585A16B}"/>
              </a:ext>
            </a:extLst>
          </p:cNvPr>
          <p:cNvSpPr/>
          <p:nvPr/>
        </p:nvSpPr>
        <p:spPr>
          <a:xfrm>
            <a:off x="9612584" y="2925243"/>
            <a:ext cx="2216426" cy="88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Starup</a:t>
            </a:r>
            <a:r>
              <a:rPr lang="de-AT" dirty="0"/>
              <a:t> GmbH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FA8BFEF1-8E06-4E25-ACD9-1A80E0589F6E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8709345" y="2384349"/>
            <a:ext cx="903239" cy="983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Verbinder: gewinkelt 14">
            <a:extLst>
              <a:ext uri="{FF2B5EF4-FFF2-40B4-BE49-F238E27FC236}">
                <a16:creationId xmlns:a16="http://schemas.microsoft.com/office/drawing/2014/main" id="{993768CC-7C7F-4A7B-B1BC-76DD954CD941}"/>
              </a:ext>
            </a:extLst>
          </p:cNvPr>
          <p:cNvCxnSpPr>
            <a:endCxn id="12" idx="0"/>
          </p:cNvCxnSpPr>
          <p:nvPr/>
        </p:nvCxnSpPr>
        <p:spPr>
          <a:xfrm>
            <a:off x="8916560" y="2044408"/>
            <a:ext cx="1804237" cy="8808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169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Privatstiftung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/>
              <a:t>Grundgedanke ist: Vermögen vom Eigentümer abkoppeln</a:t>
            </a:r>
          </a:p>
          <a:p>
            <a:r>
              <a:rPr lang="de-AT" sz="2400" dirty="0"/>
              <a:t>Abgabenrechtlich ähnliche Behandlung wie bei Direktinvestition</a:t>
            </a:r>
          </a:p>
          <a:p>
            <a:r>
              <a:rPr lang="de-AT" sz="2400" dirty="0"/>
              <a:t>Wegzugsbesteuerung kann verhindert werden</a:t>
            </a:r>
          </a:p>
          <a:p>
            <a:r>
              <a:rPr lang="de-AT" sz="2400" dirty="0"/>
              <a:t>Veräußerungsgewinne können auf andere Beteiligung übertragen werden, wodurch Versteuerung in die Zukunft </a:t>
            </a:r>
            <a:r>
              <a:rPr lang="de-AT" sz="2400"/>
              <a:t>verschoben wird.</a:t>
            </a:r>
            <a:endParaRPr lang="de-AT" sz="2400" dirty="0"/>
          </a:p>
          <a:p>
            <a:endParaRPr lang="de-AT" sz="2400" dirty="0"/>
          </a:p>
          <a:p>
            <a:pPr marL="0" indent="0">
              <a:buNone/>
            </a:pPr>
            <a:endParaRPr lang="de-AT" sz="2400" dirty="0"/>
          </a:p>
          <a:p>
            <a:endParaRPr lang="de-AT" sz="2200" dirty="0"/>
          </a:p>
          <a:p>
            <a:endParaRPr lang="de-AT" sz="1800" dirty="0"/>
          </a:p>
          <a:p>
            <a:pPr lvl="1">
              <a:buFont typeface="Symbol" panose="05050102010706020507" pitchFamily="18" charset="2"/>
              <a:buChar char="-"/>
            </a:pPr>
            <a:endParaRPr lang="de-AT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</p:spTree>
    <p:extLst>
      <p:ext uri="{BB962C8B-B14F-4D97-AF65-F5344CB8AC3E}">
        <p14:creationId xmlns:p14="http://schemas.microsoft.com/office/powerpoint/2010/main" val="50381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Mittelstandsfinanzierungsgesellschaft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/>
              <a:t>Alternativer Investmentfonds in Form einer AG oder GmbH </a:t>
            </a:r>
          </a:p>
          <a:p>
            <a:r>
              <a:rPr lang="de-AT" sz="2400" dirty="0"/>
              <a:t>investiert in innovative und junge Unternehmen</a:t>
            </a:r>
          </a:p>
          <a:p>
            <a:r>
              <a:rPr lang="de-AT" sz="2400" dirty="0"/>
              <a:t>pro Beteiligung nicht mehr als 20% bzw. € 15 </a:t>
            </a:r>
            <a:r>
              <a:rPr lang="de-AT" sz="2400" dirty="0" err="1"/>
              <a:t>Mio</a:t>
            </a:r>
            <a:endParaRPr lang="de-AT" sz="2400" dirty="0"/>
          </a:p>
          <a:p>
            <a:r>
              <a:rPr lang="de-AT" sz="2400" dirty="0"/>
              <a:t>Beteiligungserträge und Veräußerungsgewinne der </a:t>
            </a:r>
            <a:r>
              <a:rPr lang="de-AT" sz="2400" dirty="0" err="1"/>
              <a:t>MiFiGs</a:t>
            </a:r>
            <a:r>
              <a:rPr lang="de-AT" sz="2400" dirty="0"/>
              <a:t> sind steuerbefreit</a:t>
            </a:r>
          </a:p>
          <a:p>
            <a:r>
              <a:rPr lang="de-AT" sz="2400" dirty="0"/>
              <a:t>Natürliche Personen beteiligen sich mit Privatvermögen </a:t>
            </a:r>
          </a:p>
          <a:p>
            <a:r>
              <a:rPr lang="de-AT" sz="2400" dirty="0"/>
              <a:t>in Form von Eigenkapital oder Genussrechten mit mindestens € 10k</a:t>
            </a:r>
          </a:p>
          <a:p>
            <a:r>
              <a:rPr lang="de-AT" sz="2400" dirty="0"/>
              <a:t>Ausschüttungen an Gesellschafter der </a:t>
            </a:r>
            <a:r>
              <a:rPr lang="de-AT" sz="2400" dirty="0" err="1"/>
              <a:t>MiFiG</a:t>
            </a:r>
            <a:r>
              <a:rPr lang="de-AT" sz="2400" dirty="0"/>
              <a:t> sind </a:t>
            </a:r>
            <a:r>
              <a:rPr lang="de-AT" sz="2400" dirty="0" err="1"/>
              <a:t>iHv</a:t>
            </a:r>
            <a:r>
              <a:rPr lang="de-AT" sz="2400" dirty="0"/>
              <a:t>. € 15k pro Jahr steuerfrei</a:t>
            </a:r>
          </a:p>
          <a:p>
            <a:pPr marL="0" indent="0">
              <a:buNone/>
            </a:pPr>
            <a:endParaRPr lang="de-AT" sz="2400" dirty="0"/>
          </a:p>
          <a:p>
            <a:endParaRPr lang="de-AT" sz="2200" dirty="0"/>
          </a:p>
          <a:p>
            <a:endParaRPr lang="de-AT" sz="1800" dirty="0"/>
          </a:p>
          <a:p>
            <a:pPr lvl="1">
              <a:buFont typeface="Symbol" panose="05050102010706020507" pitchFamily="18" charset="2"/>
              <a:buChar char="-"/>
            </a:pPr>
            <a:endParaRPr lang="de-AT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</p:spTree>
    <p:extLst>
      <p:ext uri="{BB962C8B-B14F-4D97-AF65-F5344CB8AC3E}">
        <p14:creationId xmlns:p14="http://schemas.microsoft.com/office/powerpoint/2010/main" val="1846490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838200" y="1749286"/>
            <a:ext cx="10515600" cy="43831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sz="4600" dirty="0"/>
              <a:t>Rückfragen</a:t>
            </a:r>
          </a:p>
          <a:p>
            <a:pPr marL="0" indent="0">
              <a:buNone/>
            </a:pPr>
            <a:endParaRPr lang="de-A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AT" sz="4000" b="1" dirty="0">
                <a:solidFill>
                  <a:srgbClr val="002060"/>
                </a:solidFill>
              </a:rPr>
              <a:t>Dr. Rosam Karl Josef, Stb. </a:t>
            </a:r>
          </a:p>
          <a:p>
            <a:pPr marL="0" indent="0">
              <a:buNone/>
            </a:pPr>
            <a:r>
              <a:rPr lang="de-AT" sz="4000" b="1" dirty="0">
                <a:solidFill>
                  <a:srgbClr val="002060"/>
                </a:solidFill>
              </a:rPr>
              <a:t>rosam@tax360.at</a:t>
            </a:r>
          </a:p>
          <a:p>
            <a:pPr marL="0" indent="0">
              <a:buNone/>
            </a:pPr>
            <a:r>
              <a:rPr lang="de-AT" sz="4000" dirty="0"/>
              <a:t>+43 1 909 22 10 10</a:t>
            </a:r>
          </a:p>
          <a:p>
            <a:pPr marL="0" indent="0">
              <a:buNone/>
            </a:pPr>
            <a:endParaRPr lang="de-A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AT" sz="4000" b="1" dirty="0">
                <a:solidFill>
                  <a:srgbClr val="002060"/>
                </a:solidFill>
              </a:rPr>
              <a:t>TAX 360° Steuerberatungsgesellschaft m.b.H.</a:t>
            </a:r>
          </a:p>
          <a:p>
            <a:pPr marL="0" indent="0">
              <a:buNone/>
            </a:pPr>
            <a:r>
              <a:rPr lang="de-AT" sz="4000" dirty="0"/>
              <a:t>Meidlinger Hauptstraße 76/1</a:t>
            </a:r>
          </a:p>
          <a:p>
            <a:pPr marL="0" indent="0">
              <a:buNone/>
            </a:pPr>
            <a:r>
              <a:rPr lang="de-AT" sz="4000" dirty="0"/>
              <a:t>1120 Wien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</p:spTree>
    <p:extLst>
      <p:ext uri="{BB962C8B-B14F-4D97-AF65-F5344CB8AC3E}">
        <p14:creationId xmlns:p14="http://schemas.microsoft.com/office/powerpoint/2010/main" val="292565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sz="3200" dirty="0"/>
              <a:t>GmbH</a:t>
            </a:r>
          </a:p>
          <a:p>
            <a:r>
              <a:rPr lang="de-AT" sz="3200" dirty="0"/>
              <a:t>AG</a:t>
            </a:r>
          </a:p>
          <a:p>
            <a:r>
              <a:rPr lang="de-AT" sz="3200" dirty="0"/>
              <a:t>Offene Gesellschaft / Kommanditgesellschaft</a:t>
            </a:r>
          </a:p>
          <a:p>
            <a:r>
              <a:rPr lang="de-AT" sz="3200" dirty="0"/>
              <a:t>Privatdarlehen</a:t>
            </a:r>
          </a:p>
          <a:p>
            <a:r>
              <a:rPr lang="de-AT" sz="3200" dirty="0"/>
              <a:t>Stille Gesellschaft</a:t>
            </a:r>
          </a:p>
          <a:p>
            <a:r>
              <a:rPr lang="de-AT" sz="3200" dirty="0"/>
              <a:t>Hybride Finanzierungsformen</a:t>
            </a:r>
          </a:p>
          <a:p>
            <a:r>
              <a:rPr lang="de-AT" sz="3200" dirty="0"/>
              <a:t>Privatstiftung</a:t>
            </a:r>
          </a:p>
          <a:p>
            <a:r>
              <a:rPr lang="de-AT" sz="3200" dirty="0"/>
              <a:t>Mittelstandsfinanzierungsgesellschaft</a:t>
            </a:r>
          </a:p>
          <a:p>
            <a:endParaRPr lang="de-AT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</p:spTree>
    <p:extLst>
      <p:ext uri="{BB962C8B-B14F-4D97-AF65-F5344CB8AC3E}">
        <p14:creationId xmlns:p14="http://schemas.microsoft.com/office/powerpoint/2010/main" val="106990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Beteiligung an GmbH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2EF3185-9276-420F-B3EA-9A6FC06660D0}"/>
              </a:ext>
            </a:extLst>
          </p:cNvPr>
          <p:cNvSpPr/>
          <p:nvPr/>
        </p:nvSpPr>
        <p:spPr>
          <a:xfrm>
            <a:off x="1441172" y="5034169"/>
            <a:ext cx="307616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Startup AT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E5E612A-4B20-4D0A-AA41-80330D1DF40B}"/>
              </a:ext>
            </a:extLst>
          </p:cNvPr>
          <p:cNvSpPr/>
          <p:nvPr/>
        </p:nvSpPr>
        <p:spPr>
          <a:xfrm>
            <a:off x="6826530" y="5034169"/>
            <a:ext cx="307616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Startup Ausland</a:t>
            </a:r>
            <a:endParaRPr lang="de-AT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5CD69F-CCCD-4003-AB12-B5BAF020CA70}"/>
              </a:ext>
            </a:extLst>
          </p:cNvPr>
          <p:cNvSpPr/>
          <p:nvPr/>
        </p:nvSpPr>
        <p:spPr>
          <a:xfrm>
            <a:off x="1436202" y="3223592"/>
            <a:ext cx="307616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Investors Holding</a:t>
            </a:r>
            <a:r>
              <a:rPr lang="de-AT" dirty="0"/>
              <a:t> AT</a:t>
            </a:r>
            <a:endParaRPr lang="de-DE" dirty="0"/>
          </a:p>
        </p:txBody>
      </p:sp>
      <p:grpSp>
        <p:nvGrpSpPr>
          <p:cNvPr id="11" name="Group 61">
            <a:extLst>
              <a:ext uri="{FF2B5EF4-FFF2-40B4-BE49-F238E27FC236}">
                <a16:creationId xmlns:a16="http://schemas.microsoft.com/office/drawing/2014/main" id="{12DF1B76-409F-4F42-9775-55F579D1AA9F}"/>
              </a:ext>
            </a:extLst>
          </p:cNvPr>
          <p:cNvGrpSpPr>
            <a:grpSpLocks/>
          </p:cNvGrpSpPr>
          <p:nvPr/>
        </p:nvGrpSpPr>
        <p:grpSpPr bwMode="auto">
          <a:xfrm>
            <a:off x="5413514" y="1918653"/>
            <a:ext cx="267943" cy="461010"/>
            <a:chOff x="0" y="0"/>
            <a:chExt cx="26" cy="47"/>
          </a:xfrm>
        </p:grpSpPr>
        <p:sp>
          <p:nvSpPr>
            <p:cNvPr id="12" name="Line 62">
              <a:extLst>
                <a:ext uri="{FF2B5EF4-FFF2-40B4-BE49-F238E27FC236}">
                  <a16:creationId xmlns:a16="http://schemas.microsoft.com/office/drawing/2014/main" id="{96915799-966F-45E2-8192-A178FA023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0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63">
              <a:extLst>
                <a:ext uri="{FF2B5EF4-FFF2-40B4-BE49-F238E27FC236}">
                  <a16:creationId xmlns:a16="http://schemas.microsoft.com/office/drawing/2014/main" id="{46B24459-3A4D-4C5A-80F2-A82B0EE70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2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4">
              <a:extLst>
                <a:ext uri="{FF2B5EF4-FFF2-40B4-BE49-F238E27FC236}">
                  <a16:creationId xmlns:a16="http://schemas.microsoft.com/office/drawing/2014/main" id="{9434CE74-0F3E-4D93-862B-F3F630327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32"/>
              <a:ext cx="1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5">
              <a:extLst>
                <a:ext uri="{FF2B5EF4-FFF2-40B4-BE49-F238E27FC236}">
                  <a16:creationId xmlns:a16="http://schemas.microsoft.com/office/drawing/2014/main" id="{DA9FFB4D-AEAC-4FFC-8161-23F433D678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" y="13"/>
              <a:ext cx="1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6">
              <a:extLst>
                <a:ext uri="{FF2B5EF4-FFF2-40B4-BE49-F238E27FC236}">
                  <a16:creationId xmlns:a16="http://schemas.microsoft.com/office/drawing/2014/main" id="{0F78B161-DB0F-4845-95A3-3A8F5F2AE5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2"/>
              <a:ext cx="14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67">
              <a:extLst>
                <a:ext uri="{FF2B5EF4-FFF2-40B4-BE49-F238E27FC236}">
                  <a16:creationId xmlns:a16="http://schemas.microsoft.com/office/drawing/2014/main" id="{E303A420-F6E1-431E-92B2-CE03D4039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" y="0"/>
              <a:ext cx="13" cy="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" name="Verbinder: gewinkelt 20">
            <a:extLst>
              <a:ext uri="{FF2B5EF4-FFF2-40B4-BE49-F238E27FC236}">
                <a16:creationId xmlns:a16="http://schemas.microsoft.com/office/drawing/2014/main" id="{59F2CD47-440A-40BB-B466-F3698527751C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rot="16200000" flipH="1">
            <a:off x="2528680" y="4583595"/>
            <a:ext cx="896177" cy="49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Verbinder: gewinkelt 21">
            <a:extLst>
              <a:ext uri="{FF2B5EF4-FFF2-40B4-BE49-F238E27FC236}">
                <a16:creationId xmlns:a16="http://schemas.microsoft.com/office/drawing/2014/main" id="{057B213B-A77A-4526-86BB-6713C588D62D}"/>
              </a:ext>
            </a:extLst>
          </p:cNvPr>
          <p:cNvCxnSpPr>
            <a:cxnSpLocks/>
            <a:endCxn id="10" idx="0"/>
          </p:cNvCxnSpPr>
          <p:nvPr/>
        </p:nvCxnSpPr>
        <p:spPr>
          <a:xfrm rot="10800000" flipV="1">
            <a:off x="2974284" y="2154062"/>
            <a:ext cx="2409411" cy="10695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Verbinder: gewinkelt 28">
            <a:extLst>
              <a:ext uri="{FF2B5EF4-FFF2-40B4-BE49-F238E27FC236}">
                <a16:creationId xmlns:a16="http://schemas.microsoft.com/office/drawing/2014/main" id="{AE56EDF4-BD46-4FF5-B4D6-2B7EF3BCC784}"/>
              </a:ext>
            </a:extLst>
          </p:cNvPr>
          <p:cNvCxnSpPr>
            <a:cxnSpLocks/>
            <a:endCxn id="5" idx="3"/>
          </p:cNvCxnSpPr>
          <p:nvPr/>
        </p:nvCxnSpPr>
        <p:spPr>
          <a:xfrm rot="5400000">
            <a:off x="3386590" y="3519111"/>
            <a:ext cx="3103001" cy="8415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Verbinder: gewinkelt 36">
            <a:extLst>
              <a:ext uri="{FF2B5EF4-FFF2-40B4-BE49-F238E27FC236}">
                <a16:creationId xmlns:a16="http://schemas.microsoft.com/office/drawing/2014/main" id="{902BBB92-43F4-4CDD-84FB-91F7BDC94D7A}"/>
              </a:ext>
            </a:extLst>
          </p:cNvPr>
          <p:cNvCxnSpPr>
            <a:cxnSpLocks/>
          </p:cNvCxnSpPr>
          <p:nvPr/>
        </p:nvCxnSpPr>
        <p:spPr>
          <a:xfrm rot="16200000" flipH="1">
            <a:off x="4747685" y="3384460"/>
            <a:ext cx="3033237" cy="11656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: Form 48">
            <a:extLst>
              <a:ext uri="{FF2B5EF4-FFF2-40B4-BE49-F238E27FC236}">
                <a16:creationId xmlns:a16="http://schemas.microsoft.com/office/drawing/2014/main" id="{4DA7A8ED-7FBA-4F6A-90CA-377231AB3AE8}"/>
              </a:ext>
            </a:extLst>
          </p:cNvPr>
          <p:cNvSpPr/>
          <p:nvPr/>
        </p:nvSpPr>
        <p:spPr>
          <a:xfrm>
            <a:off x="5113683" y="1863588"/>
            <a:ext cx="4343400" cy="4318552"/>
          </a:xfrm>
          <a:custGeom>
            <a:avLst/>
            <a:gdLst>
              <a:gd name="connsiteX0" fmla="*/ 0 w 2872408"/>
              <a:gd name="connsiteY0" fmla="*/ 3235187 h 3235187"/>
              <a:gd name="connsiteX1" fmla="*/ 800100 w 2872408"/>
              <a:gd name="connsiteY1" fmla="*/ 1227483 h 3235187"/>
              <a:gd name="connsiteX2" fmla="*/ 2872408 w 2872408"/>
              <a:gd name="connsiteY2" fmla="*/ 0 h 323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2408" h="3235187">
                <a:moveTo>
                  <a:pt x="0" y="3235187"/>
                </a:moveTo>
                <a:cubicBezTo>
                  <a:pt x="160682" y="2500934"/>
                  <a:pt x="321365" y="1766681"/>
                  <a:pt x="800100" y="1227483"/>
                </a:cubicBezTo>
                <a:cubicBezTo>
                  <a:pt x="1278835" y="688285"/>
                  <a:pt x="2382078" y="416615"/>
                  <a:pt x="2872408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56EA9C99-2548-464E-A406-DA7CCAD85C77}"/>
              </a:ext>
            </a:extLst>
          </p:cNvPr>
          <p:cNvSpPr/>
          <p:nvPr/>
        </p:nvSpPr>
        <p:spPr>
          <a:xfrm>
            <a:off x="6817001" y="3268870"/>
            <a:ext cx="307616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Investors Holding</a:t>
            </a:r>
            <a:r>
              <a:rPr lang="de-AT" dirty="0"/>
              <a:t> Ausland</a:t>
            </a:r>
            <a:endParaRPr lang="de-DE" dirty="0"/>
          </a:p>
        </p:txBody>
      </p:sp>
      <p:cxnSp>
        <p:nvCxnSpPr>
          <p:cNvPr id="55" name="Verbinder: gewinkelt 54">
            <a:extLst>
              <a:ext uri="{FF2B5EF4-FFF2-40B4-BE49-F238E27FC236}">
                <a16:creationId xmlns:a16="http://schemas.microsoft.com/office/drawing/2014/main" id="{D3AEAB62-8550-474D-B911-F8D2AC37A8C5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5681459" y="2144255"/>
            <a:ext cx="2673623" cy="11246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feld 63">
            <a:extLst>
              <a:ext uri="{FF2B5EF4-FFF2-40B4-BE49-F238E27FC236}">
                <a16:creationId xmlns:a16="http://schemas.microsoft.com/office/drawing/2014/main" id="{5657E6D6-A8A4-4965-BA77-50F0172FE224}"/>
              </a:ext>
            </a:extLst>
          </p:cNvPr>
          <p:cNvSpPr txBox="1"/>
          <p:nvPr/>
        </p:nvSpPr>
        <p:spPr>
          <a:xfrm>
            <a:off x="9491870" y="2379663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Ausland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9E68CD1-1224-41BF-8646-E99355FC96F1}"/>
              </a:ext>
            </a:extLst>
          </p:cNvPr>
          <p:cNvSpPr txBox="1"/>
          <p:nvPr/>
        </p:nvSpPr>
        <p:spPr>
          <a:xfrm>
            <a:off x="1038364" y="2379663"/>
            <a:ext cx="115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Österreich</a:t>
            </a:r>
          </a:p>
        </p:txBody>
      </p: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28026E38-D50D-44AB-8769-541887BDFC25}"/>
              </a:ext>
            </a:extLst>
          </p:cNvPr>
          <p:cNvCxnSpPr>
            <a:stCxn id="10" idx="3"/>
          </p:cNvCxnSpPr>
          <p:nvPr/>
        </p:nvCxnSpPr>
        <p:spPr>
          <a:xfrm>
            <a:off x="4512363" y="3680792"/>
            <a:ext cx="2304638" cy="1353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B36B0CF6-6098-43B6-BBB7-D81499F0FC78}"/>
              </a:ext>
            </a:extLst>
          </p:cNvPr>
          <p:cNvCxnSpPr>
            <a:cxnSpLocks/>
            <a:stCxn id="51" idx="1"/>
          </p:cNvCxnSpPr>
          <p:nvPr/>
        </p:nvCxnSpPr>
        <p:spPr>
          <a:xfrm flipH="1">
            <a:off x="4535562" y="3726070"/>
            <a:ext cx="2281439" cy="1308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27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Beteiligung an GmbH (AG)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85291"/>
            <a:ext cx="10515600" cy="49075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dirty="0"/>
              <a:t>als Privatperson:</a:t>
            </a:r>
          </a:p>
          <a:p>
            <a:pPr lvl="1"/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beteiligt an inländischer Kapitalgesellschaft:</a:t>
            </a:r>
          </a:p>
          <a:p>
            <a:pPr lvl="2"/>
            <a:r>
              <a:rPr lang="de-AT" dirty="0"/>
              <a:t>Ausschüttungen </a:t>
            </a:r>
            <a:r>
              <a:rPr lang="de-AT" dirty="0">
                <a:sym typeface="Wingdings" panose="05000000000000000000" pitchFamily="2" charset="2"/>
              </a:rPr>
              <a:t> </a:t>
            </a:r>
            <a:r>
              <a:rPr lang="de-AT" dirty="0"/>
              <a:t>27,5% Kapitalertragsteuer + Endbesteuerung</a:t>
            </a:r>
          </a:p>
          <a:p>
            <a:pPr lvl="2"/>
            <a:r>
              <a:rPr lang="de-AT" dirty="0"/>
              <a:t>Verkauf </a:t>
            </a:r>
            <a:r>
              <a:rPr lang="de-AT" dirty="0">
                <a:sym typeface="Wingdings" panose="05000000000000000000" pitchFamily="2" charset="2"/>
              </a:rPr>
              <a:t> 27,5% Kapitalertragsteuer + Endbesteuerung</a:t>
            </a: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beteiligt an ausländischer Kapitalgesellschaft:</a:t>
            </a:r>
          </a:p>
          <a:p>
            <a:pPr lvl="2"/>
            <a:r>
              <a:rPr lang="de-AT" dirty="0"/>
              <a:t>Ausschüttungen </a:t>
            </a:r>
            <a:r>
              <a:rPr lang="de-AT" dirty="0">
                <a:sym typeface="Wingdings" panose="05000000000000000000" pitchFamily="2" charset="2"/>
              </a:rPr>
              <a:t> </a:t>
            </a:r>
            <a:r>
              <a:rPr lang="de-AT" dirty="0"/>
              <a:t>27,5% Kapitalertragsteuer + Endbesteuerung</a:t>
            </a:r>
          </a:p>
          <a:p>
            <a:pPr lvl="2"/>
            <a:r>
              <a:rPr lang="de-AT" dirty="0"/>
              <a:t>Verkauf </a:t>
            </a:r>
            <a:r>
              <a:rPr lang="de-AT" dirty="0">
                <a:sym typeface="Wingdings" panose="05000000000000000000" pitchFamily="2" charset="2"/>
              </a:rPr>
              <a:t> 27,5% Kapitalertragsteuer + Endbesteuerung</a:t>
            </a:r>
          </a:p>
          <a:p>
            <a:pPr marL="914400" lvl="2" indent="0">
              <a:buNone/>
            </a:pPr>
            <a:endParaRPr lang="de-AT" dirty="0">
              <a:sym typeface="Wingdings" panose="05000000000000000000" pitchFamily="2" charset="2"/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>
                <a:sym typeface="Wingdings" panose="05000000000000000000" pitchFamily="2" charset="2"/>
              </a:rPr>
              <a:t>Bei Beherrschung und Mitarbeit fallen bei Ausschüttung auch SVS Beiträge an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Privatperson kann abgabenrechtlich</a:t>
            </a:r>
          </a:p>
          <a:p>
            <a:pPr lvl="2"/>
            <a:r>
              <a:rPr lang="de-AT" sz="2100" dirty="0"/>
              <a:t>Beteiligung nicht abwerten, außer sie befindet sich in Betriebsvermögen seines Einzelunternehmens</a:t>
            </a:r>
          </a:p>
          <a:p>
            <a:pPr lvl="2"/>
            <a:r>
              <a:rPr lang="de-AT" sz="2100" dirty="0"/>
              <a:t>keine Anschaffungsnebenkosten ansetzen</a:t>
            </a:r>
          </a:p>
          <a:p>
            <a:pPr lvl="2"/>
            <a:r>
              <a:rPr lang="de-AT" sz="2100" dirty="0"/>
              <a:t>Fremdfinanzierungskosten nicht absetzen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dirty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grpSp>
        <p:nvGrpSpPr>
          <p:cNvPr id="5" name="Group 61">
            <a:extLst>
              <a:ext uri="{FF2B5EF4-FFF2-40B4-BE49-F238E27FC236}">
                <a16:creationId xmlns:a16="http://schemas.microsoft.com/office/drawing/2014/main" id="{645CAF2E-FA31-4A22-8EBE-9803F7BF9F1A}"/>
              </a:ext>
            </a:extLst>
          </p:cNvPr>
          <p:cNvGrpSpPr>
            <a:grpSpLocks/>
          </p:cNvGrpSpPr>
          <p:nvPr/>
        </p:nvGrpSpPr>
        <p:grpSpPr bwMode="auto">
          <a:xfrm>
            <a:off x="10683450" y="2341066"/>
            <a:ext cx="267943" cy="461010"/>
            <a:chOff x="0" y="0"/>
            <a:chExt cx="26" cy="47"/>
          </a:xfrm>
        </p:grpSpPr>
        <p:sp>
          <p:nvSpPr>
            <p:cNvPr id="6" name="Line 62">
              <a:extLst>
                <a:ext uri="{FF2B5EF4-FFF2-40B4-BE49-F238E27FC236}">
                  <a16:creationId xmlns:a16="http://schemas.microsoft.com/office/drawing/2014/main" id="{1C3EADCA-063C-4585-9A3E-20DC5D4035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0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>
              <a:extLst>
                <a:ext uri="{FF2B5EF4-FFF2-40B4-BE49-F238E27FC236}">
                  <a16:creationId xmlns:a16="http://schemas.microsoft.com/office/drawing/2014/main" id="{71F248E8-2AF8-45C1-8E50-3B1D9E62C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2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>
              <a:extLst>
                <a:ext uri="{FF2B5EF4-FFF2-40B4-BE49-F238E27FC236}">
                  <a16:creationId xmlns:a16="http://schemas.microsoft.com/office/drawing/2014/main" id="{701D69E2-BAC8-4669-A82D-F8CA999476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32"/>
              <a:ext cx="1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>
              <a:extLst>
                <a:ext uri="{FF2B5EF4-FFF2-40B4-BE49-F238E27FC236}">
                  <a16:creationId xmlns:a16="http://schemas.microsoft.com/office/drawing/2014/main" id="{CA33DF2B-4C70-4F02-AF2F-C7B42B730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" y="13"/>
              <a:ext cx="1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6">
              <a:extLst>
                <a:ext uri="{FF2B5EF4-FFF2-40B4-BE49-F238E27FC236}">
                  <a16:creationId xmlns:a16="http://schemas.microsoft.com/office/drawing/2014/main" id="{C87208F8-183D-48F8-BCD4-64DFAF490A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2"/>
              <a:ext cx="14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67">
              <a:extLst>
                <a:ext uri="{FF2B5EF4-FFF2-40B4-BE49-F238E27FC236}">
                  <a16:creationId xmlns:a16="http://schemas.microsoft.com/office/drawing/2014/main" id="{A1273B10-F17B-4D3B-A027-02E173D3D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" y="0"/>
              <a:ext cx="13" cy="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Rechteck 25">
            <a:extLst>
              <a:ext uri="{FF2B5EF4-FFF2-40B4-BE49-F238E27FC236}">
                <a16:creationId xmlns:a16="http://schemas.microsoft.com/office/drawing/2014/main" id="{42641DC2-F6BF-494B-9998-C8E0A6BFD745}"/>
              </a:ext>
            </a:extLst>
          </p:cNvPr>
          <p:cNvSpPr/>
          <p:nvPr/>
        </p:nvSpPr>
        <p:spPr>
          <a:xfrm>
            <a:off x="9709209" y="4586909"/>
            <a:ext cx="2216426" cy="88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Startup GmbH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BB083C82-0CD9-45E6-AEE7-24985FA9ED7A}"/>
              </a:ext>
            </a:extLst>
          </p:cNvPr>
          <p:cNvCxnSpPr>
            <a:endCxn id="26" idx="0"/>
          </p:cNvCxnSpPr>
          <p:nvPr/>
        </p:nvCxnSpPr>
        <p:spPr>
          <a:xfrm>
            <a:off x="10817422" y="2908293"/>
            <a:ext cx="0" cy="1678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61D32ED0-4021-4D9C-BC43-9338D91B22F6}"/>
              </a:ext>
            </a:extLst>
          </p:cNvPr>
          <p:cNvSpPr/>
          <p:nvPr/>
        </p:nvSpPr>
        <p:spPr>
          <a:xfrm>
            <a:off x="9844709" y="3360674"/>
            <a:ext cx="2117034" cy="543029"/>
          </a:xfrm>
          <a:custGeom>
            <a:avLst/>
            <a:gdLst>
              <a:gd name="connsiteX0" fmla="*/ 0 w 2117034"/>
              <a:gd name="connsiteY0" fmla="*/ 257169 h 543029"/>
              <a:gd name="connsiteX1" fmla="*/ 765313 w 2117034"/>
              <a:gd name="connsiteY1" fmla="*/ 8691 h 543029"/>
              <a:gd name="connsiteX2" fmla="*/ 1570382 w 2117034"/>
              <a:gd name="connsiteY2" fmla="*/ 535465 h 543029"/>
              <a:gd name="connsiteX3" fmla="*/ 2117034 w 2117034"/>
              <a:gd name="connsiteY3" fmla="*/ 316804 h 543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7034" h="543029">
                <a:moveTo>
                  <a:pt x="0" y="257169"/>
                </a:moveTo>
                <a:cubicBezTo>
                  <a:pt x="251791" y="109738"/>
                  <a:pt x="503583" y="-37692"/>
                  <a:pt x="765313" y="8691"/>
                </a:cubicBezTo>
                <a:cubicBezTo>
                  <a:pt x="1027043" y="55074"/>
                  <a:pt x="1345095" y="484113"/>
                  <a:pt x="1570382" y="535465"/>
                </a:cubicBezTo>
                <a:cubicBezTo>
                  <a:pt x="1795669" y="586817"/>
                  <a:pt x="2010188" y="361530"/>
                  <a:pt x="2117034" y="316804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033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Beteiligung an GmbH (AT)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60442"/>
            <a:ext cx="10515600" cy="47509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dirty="0"/>
              <a:t>mit Holdinggesellschaft</a:t>
            </a:r>
          </a:p>
          <a:p>
            <a:pPr marL="0" indent="0">
              <a:buNone/>
            </a:pP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beteiligt an inländischer Kapitalgesellschaft:</a:t>
            </a:r>
          </a:p>
          <a:p>
            <a:pPr lvl="2"/>
            <a:r>
              <a:rPr lang="de-AT" dirty="0"/>
              <a:t>Ausschüttungen </a:t>
            </a:r>
            <a:r>
              <a:rPr lang="de-AT" dirty="0">
                <a:sym typeface="Wingdings" panose="05000000000000000000" pitchFamily="2" charset="2"/>
              </a:rPr>
              <a:t> </a:t>
            </a:r>
            <a:r>
              <a:rPr lang="de-AT" dirty="0"/>
              <a:t>steuerfrei</a:t>
            </a:r>
          </a:p>
          <a:p>
            <a:pPr lvl="2"/>
            <a:r>
              <a:rPr lang="de-AT" dirty="0"/>
              <a:t>Keine Kapitalertragsteuer bei Beteiligung über 10%</a:t>
            </a:r>
          </a:p>
          <a:p>
            <a:pPr lvl="2"/>
            <a:r>
              <a:rPr lang="de-AT" dirty="0"/>
              <a:t>Verkauf </a:t>
            </a:r>
            <a:r>
              <a:rPr lang="de-AT" dirty="0">
                <a:sym typeface="Wingdings" panose="05000000000000000000" pitchFamily="2" charset="2"/>
              </a:rPr>
              <a:t> 25% Körperschaftsteuer</a:t>
            </a:r>
          </a:p>
          <a:p>
            <a:pPr lvl="2"/>
            <a:r>
              <a:rPr lang="de-AT" dirty="0">
                <a:sym typeface="Wingdings" panose="05000000000000000000" pitchFamily="2" charset="2"/>
              </a:rPr>
              <a:t>Dividendenvorbehalt steuerpflichtig wenn im Zuge der Anteilsveräußerung</a:t>
            </a:r>
          </a:p>
          <a:p>
            <a:pPr lvl="2"/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beteiligt an ausländischer Kapitalgesellschaft :</a:t>
            </a:r>
          </a:p>
          <a:p>
            <a:pPr lvl="2"/>
            <a:r>
              <a:rPr lang="de-AT" dirty="0"/>
              <a:t>Ausschüttungen </a:t>
            </a:r>
            <a:r>
              <a:rPr lang="de-AT" dirty="0">
                <a:sym typeface="Wingdings" panose="05000000000000000000" pitchFamily="2" charset="2"/>
              </a:rPr>
              <a:t> </a:t>
            </a:r>
            <a:r>
              <a:rPr lang="de-AT" dirty="0"/>
              <a:t>steuerfrei</a:t>
            </a:r>
          </a:p>
          <a:p>
            <a:pPr lvl="2"/>
            <a:r>
              <a:rPr lang="de-AT" dirty="0"/>
              <a:t>Eventuell aber Quellensteuer bei Ausschüttung</a:t>
            </a:r>
          </a:p>
          <a:p>
            <a:pPr lvl="2"/>
            <a:r>
              <a:rPr lang="de-AT" dirty="0"/>
              <a:t>Verkauf </a:t>
            </a:r>
            <a:r>
              <a:rPr lang="de-AT" dirty="0">
                <a:sym typeface="Wingdings" panose="05000000000000000000" pitchFamily="2" charset="2"/>
              </a:rPr>
              <a:t> steuerfrei bei zumindest 10%iger Beteiligung</a:t>
            </a: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endParaRPr lang="de-AT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AT" dirty="0"/>
              <a:t>Holdinggesellschaft kann abgabenrechtlich</a:t>
            </a:r>
          </a:p>
          <a:p>
            <a:pPr lvl="2"/>
            <a:r>
              <a:rPr lang="de-AT" sz="2100" dirty="0"/>
              <a:t>Abwertung einer steuerpflichtigen Beteiligung nur über sieben Jahre verteilen</a:t>
            </a:r>
          </a:p>
          <a:p>
            <a:pPr lvl="2"/>
            <a:r>
              <a:rPr lang="de-AT" sz="2100" dirty="0"/>
              <a:t>bei einer grenzüberschreitenden Beteiligung zur Steuerpflicht optieren</a:t>
            </a:r>
          </a:p>
          <a:p>
            <a:pPr lvl="2"/>
            <a:r>
              <a:rPr lang="de-AT" sz="2100" dirty="0"/>
              <a:t>Vorsteuerabzug nur </a:t>
            </a:r>
            <a:r>
              <a:rPr lang="de-AT" sz="2100" dirty="0" err="1"/>
              <a:t>iZm</a:t>
            </a:r>
            <a:r>
              <a:rPr lang="de-AT" sz="2100" dirty="0"/>
              <a:t>. operativen Leistungen </a:t>
            </a:r>
          </a:p>
          <a:p>
            <a:endParaRPr lang="de-AT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grpSp>
        <p:nvGrpSpPr>
          <p:cNvPr id="5" name="Group 61">
            <a:extLst>
              <a:ext uri="{FF2B5EF4-FFF2-40B4-BE49-F238E27FC236}">
                <a16:creationId xmlns:a16="http://schemas.microsoft.com/office/drawing/2014/main" id="{98C4BA01-03EB-4C80-BE22-68AF55F6BFE4}"/>
              </a:ext>
            </a:extLst>
          </p:cNvPr>
          <p:cNvGrpSpPr>
            <a:grpSpLocks/>
          </p:cNvGrpSpPr>
          <p:nvPr/>
        </p:nvGrpSpPr>
        <p:grpSpPr bwMode="auto">
          <a:xfrm>
            <a:off x="10653630" y="2244558"/>
            <a:ext cx="267943" cy="461010"/>
            <a:chOff x="0" y="0"/>
            <a:chExt cx="26" cy="47"/>
          </a:xfrm>
        </p:grpSpPr>
        <p:sp>
          <p:nvSpPr>
            <p:cNvPr id="6" name="Line 62">
              <a:extLst>
                <a:ext uri="{FF2B5EF4-FFF2-40B4-BE49-F238E27FC236}">
                  <a16:creationId xmlns:a16="http://schemas.microsoft.com/office/drawing/2014/main" id="{B909AF2B-4116-460F-9108-A776A6610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0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>
              <a:extLst>
                <a:ext uri="{FF2B5EF4-FFF2-40B4-BE49-F238E27FC236}">
                  <a16:creationId xmlns:a16="http://schemas.microsoft.com/office/drawing/2014/main" id="{5B9DAB10-8EC4-4860-AD36-E4E4A3767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2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>
              <a:extLst>
                <a:ext uri="{FF2B5EF4-FFF2-40B4-BE49-F238E27FC236}">
                  <a16:creationId xmlns:a16="http://schemas.microsoft.com/office/drawing/2014/main" id="{20C1BEB1-7327-4678-AD94-6B62F188B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32"/>
              <a:ext cx="1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>
              <a:extLst>
                <a:ext uri="{FF2B5EF4-FFF2-40B4-BE49-F238E27FC236}">
                  <a16:creationId xmlns:a16="http://schemas.microsoft.com/office/drawing/2014/main" id="{4FA25833-EDC8-4F79-9AD9-D4D2F1D786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" y="13"/>
              <a:ext cx="1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6">
              <a:extLst>
                <a:ext uri="{FF2B5EF4-FFF2-40B4-BE49-F238E27FC236}">
                  <a16:creationId xmlns:a16="http://schemas.microsoft.com/office/drawing/2014/main" id="{0A920BF7-BEE2-41B3-AEF2-86099D7C11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2"/>
              <a:ext cx="14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67">
              <a:extLst>
                <a:ext uri="{FF2B5EF4-FFF2-40B4-BE49-F238E27FC236}">
                  <a16:creationId xmlns:a16="http://schemas.microsoft.com/office/drawing/2014/main" id="{1D232564-056A-4939-A972-D97781C56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" y="0"/>
              <a:ext cx="13" cy="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FBCCF3AD-B4CA-4185-908F-7F396A8464B6}"/>
              </a:ext>
            </a:extLst>
          </p:cNvPr>
          <p:cNvSpPr/>
          <p:nvPr/>
        </p:nvSpPr>
        <p:spPr>
          <a:xfrm>
            <a:off x="9696133" y="4897047"/>
            <a:ext cx="2216426" cy="88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Startup GmbH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902A49B-934F-45A2-9227-91A89943212D}"/>
              </a:ext>
            </a:extLst>
          </p:cNvPr>
          <p:cNvSpPr/>
          <p:nvPr/>
        </p:nvSpPr>
        <p:spPr>
          <a:xfrm>
            <a:off x="9696133" y="3259439"/>
            <a:ext cx="2216426" cy="88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Holding GmbH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946A90FB-D8A2-4B0D-BA91-D300C8C92A16}"/>
              </a:ext>
            </a:extLst>
          </p:cNvPr>
          <p:cNvCxnSpPr>
            <a:cxnSpLocks/>
          </p:cNvCxnSpPr>
          <p:nvPr/>
        </p:nvCxnSpPr>
        <p:spPr>
          <a:xfrm flipH="1">
            <a:off x="10794042" y="2793847"/>
            <a:ext cx="3865" cy="465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1F0FDA3C-E878-4907-9A64-ACDD16921FF8}"/>
              </a:ext>
            </a:extLst>
          </p:cNvPr>
          <p:cNvCxnSpPr>
            <a:stCxn id="15" idx="2"/>
            <a:endCxn id="13" idx="0"/>
          </p:cNvCxnSpPr>
          <p:nvPr/>
        </p:nvCxnSpPr>
        <p:spPr>
          <a:xfrm>
            <a:off x="10804346" y="4144021"/>
            <a:ext cx="0" cy="753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DD450F21-E1EB-420C-9FCE-F3FD556CE35C}"/>
              </a:ext>
            </a:extLst>
          </p:cNvPr>
          <p:cNvSpPr/>
          <p:nvPr/>
        </p:nvSpPr>
        <p:spPr>
          <a:xfrm>
            <a:off x="9790917" y="4267243"/>
            <a:ext cx="2117034" cy="543029"/>
          </a:xfrm>
          <a:custGeom>
            <a:avLst/>
            <a:gdLst>
              <a:gd name="connsiteX0" fmla="*/ 0 w 2117034"/>
              <a:gd name="connsiteY0" fmla="*/ 257169 h 543029"/>
              <a:gd name="connsiteX1" fmla="*/ 765313 w 2117034"/>
              <a:gd name="connsiteY1" fmla="*/ 8691 h 543029"/>
              <a:gd name="connsiteX2" fmla="*/ 1570382 w 2117034"/>
              <a:gd name="connsiteY2" fmla="*/ 535465 h 543029"/>
              <a:gd name="connsiteX3" fmla="*/ 2117034 w 2117034"/>
              <a:gd name="connsiteY3" fmla="*/ 316804 h 543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7034" h="543029">
                <a:moveTo>
                  <a:pt x="0" y="257169"/>
                </a:moveTo>
                <a:cubicBezTo>
                  <a:pt x="251791" y="109738"/>
                  <a:pt x="503583" y="-37692"/>
                  <a:pt x="765313" y="8691"/>
                </a:cubicBezTo>
                <a:cubicBezTo>
                  <a:pt x="1027043" y="55074"/>
                  <a:pt x="1345095" y="484113"/>
                  <a:pt x="1570382" y="535465"/>
                </a:cubicBezTo>
                <a:cubicBezTo>
                  <a:pt x="1795669" y="586817"/>
                  <a:pt x="2010188" y="361530"/>
                  <a:pt x="2117034" y="316804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07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Fremdkapital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1800" dirty="0"/>
              <a:t>Privatdarlehen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Zinsen werden bei Investor voll besteuert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Verschlechtert Eigenkapitalquote des Startups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sz="1800" dirty="0"/>
          </a:p>
          <a:p>
            <a:r>
              <a:rPr lang="de-AT" sz="1800" dirty="0"/>
              <a:t>Typisch stille Beteiligung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Zinsen sind gewinnabhängig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Keine uneingeschränkte Beteiligung am Gewinn und Verlust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Zinsen werden bei Investor voll besteuert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Verschlechtert Eigenkapitalquote des Startups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sz="1800" dirty="0"/>
          </a:p>
          <a:p>
            <a:r>
              <a:rPr lang="de-AT" sz="1800" dirty="0"/>
              <a:t>Abhilfe für negative Eigenkapitalquote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Nachrangigkeitserklärung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dirty="0"/>
              <a:t>Forderungsverzicht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EB5A47BA-B760-446E-A9AA-9D37AFCADE78}"/>
              </a:ext>
            </a:extLst>
          </p:cNvPr>
          <p:cNvCxnSpPr/>
          <p:nvPr/>
        </p:nvCxnSpPr>
        <p:spPr>
          <a:xfrm>
            <a:off x="8118958" y="2907196"/>
            <a:ext cx="2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57D9185-4446-4FDF-BDB9-78D803BE30B1}"/>
              </a:ext>
            </a:extLst>
          </p:cNvPr>
          <p:cNvCxnSpPr>
            <a:cxnSpLocks/>
          </p:cNvCxnSpPr>
          <p:nvPr/>
        </p:nvCxnSpPr>
        <p:spPr>
          <a:xfrm flipH="1">
            <a:off x="9558958" y="2907196"/>
            <a:ext cx="1" cy="1679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37F35304-774A-4CF6-9D33-E1BF8D928F26}"/>
              </a:ext>
            </a:extLst>
          </p:cNvPr>
          <p:cNvSpPr/>
          <p:nvPr/>
        </p:nvSpPr>
        <p:spPr>
          <a:xfrm>
            <a:off x="9596229" y="3607902"/>
            <a:ext cx="1476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Fremdkapital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1DD6860-7F4F-4639-9445-E3827EA0738D}"/>
              </a:ext>
            </a:extLst>
          </p:cNvPr>
          <p:cNvSpPr txBox="1"/>
          <p:nvPr/>
        </p:nvSpPr>
        <p:spPr>
          <a:xfrm>
            <a:off x="8854487" y="2543143"/>
            <a:ext cx="148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Startup Bilanz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F5D2343-65C2-4237-B43B-EBDD2CDA7ADD}"/>
              </a:ext>
            </a:extLst>
          </p:cNvPr>
          <p:cNvSpPr/>
          <p:nvPr/>
        </p:nvSpPr>
        <p:spPr>
          <a:xfrm>
            <a:off x="9596229" y="3034162"/>
            <a:ext cx="1476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Eigenkapital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C0A8EE7-7F4B-4C86-B921-61D614BDFB99}"/>
              </a:ext>
            </a:extLst>
          </p:cNvPr>
          <p:cNvSpPr/>
          <p:nvPr/>
        </p:nvSpPr>
        <p:spPr>
          <a:xfrm>
            <a:off x="8037652" y="3034162"/>
            <a:ext cx="1476000" cy="108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Vermögen</a:t>
            </a:r>
          </a:p>
        </p:txBody>
      </p:sp>
    </p:spTree>
    <p:extLst>
      <p:ext uri="{BB962C8B-B14F-4D97-AF65-F5344CB8AC3E}">
        <p14:creationId xmlns:p14="http://schemas.microsoft.com/office/powerpoint/2010/main" val="1124591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Hybride Beteiligungsformen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757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1800" dirty="0"/>
              <a:t>Wandeldarlehen</a:t>
            </a:r>
          </a:p>
          <a:p>
            <a:pPr lvl="1">
              <a:buFontTx/>
              <a:buChar char="-"/>
            </a:pPr>
            <a:r>
              <a:rPr lang="de-AT" sz="1800" dirty="0" err="1"/>
              <a:t>idR</a:t>
            </a:r>
            <a:r>
              <a:rPr lang="de-AT" sz="1800" dirty="0"/>
              <a:t>. hohe Verzinsung aufgrund hohen Risikos</a:t>
            </a:r>
          </a:p>
          <a:p>
            <a:pPr lvl="1">
              <a:buFontTx/>
              <a:buChar char="-"/>
            </a:pPr>
            <a:r>
              <a:rPr lang="de-AT" sz="1800" dirty="0"/>
              <a:t>Oft endfällig um Liquidität zu schonen</a:t>
            </a:r>
          </a:p>
          <a:p>
            <a:pPr lvl="1">
              <a:buFontTx/>
              <a:buChar char="-"/>
            </a:pPr>
            <a:r>
              <a:rPr lang="de-AT" sz="1800" dirty="0"/>
              <a:t>Wandlung in Eigenkapital stellt abgabenrechtlich steuerpflichtigen Tausch dar</a:t>
            </a:r>
          </a:p>
          <a:p>
            <a:pPr lvl="1">
              <a:buFontTx/>
              <a:buChar char="-"/>
            </a:pPr>
            <a:r>
              <a:rPr lang="de-AT" sz="1800" dirty="0"/>
              <a:t>Kein Tausch bei Wandelanleihen – Verbriefung notwendig</a:t>
            </a:r>
          </a:p>
          <a:p>
            <a:endParaRPr lang="de-AT" sz="1400" dirty="0"/>
          </a:p>
          <a:p>
            <a:pPr marL="0" indent="0">
              <a:buNone/>
            </a:pPr>
            <a:r>
              <a:rPr lang="de-AT" sz="1800" dirty="0"/>
              <a:t>Genussrechte</a:t>
            </a:r>
          </a:p>
          <a:p>
            <a:r>
              <a:rPr lang="de-AT" sz="1800" dirty="0"/>
              <a:t>Sozietäre </a:t>
            </a:r>
          </a:p>
          <a:p>
            <a:pPr lvl="1">
              <a:buFontTx/>
              <a:buChar char="-"/>
            </a:pPr>
            <a:r>
              <a:rPr lang="de-AT" sz="1800" dirty="0"/>
              <a:t>Beteiligung am Gewinn und Verlust </a:t>
            </a:r>
          </a:p>
          <a:p>
            <a:pPr lvl="1">
              <a:buFontTx/>
              <a:buChar char="-"/>
            </a:pPr>
            <a:r>
              <a:rPr lang="de-AT" sz="1800" dirty="0"/>
              <a:t>Beteiligung am Liquidationsgewinn</a:t>
            </a:r>
          </a:p>
          <a:p>
            <a:pPr lvl="1">
              <a:buFontTx/>
              <a:buChar char="-"/>
            </a:pPr>
            <a:r>
              <a:rPr lang="de-AT" sz="1800" dirty="0"/>
              <a:t>Nachrangigkeit</a:t>
            </a:r>
          </a:p>
          <a:p>
            <a:pPr lvl="1">
              <a:buFontTx/>
              <a:buChar char="-"/>
            </a:pPr>
            <a:r>
              <a:rPr lang="de-AT" sz="1800" dirty="0"/>
              <a:t>Kaum Kündigungsmöglichkeiten, praktisch</a:t>
            </a:r>
            <a:r>
              <a:rPr lang="de-AT" sz="1800" dirty="0">
                <a:sym typeface="Wingdings" panose="05000000000000000000" pitchFamily="2" charset="2"/>
              </a:rPr>
              <a:t> unbefristet</a:t>
            </a:r>
            <a:endParaRPr lang="de-AT" sz="1800" dirty="0"/>
          </a:p>
          <a:p>
            <a:pPr lvl="1">
              <a:buFont typeface="Wingdings" panose="05000000000000000000" pitchFamily="2" charset="2"/>
              <a:buChar char="à"/>
            </a:pPr>
            <a:r>
              <a:rPr lang="de-AT" sz="1800" dirty="0"/>
              <a:t>Werden wie echte Gesellschaftsanteile behandelt</a:t>
            </a:r>
          </a:p>
          <a:p>
            <a:r>
              <a:rPr lang="de-AT" sz="1800" dirty="0"/>
              <a:t>Obligationsähnliche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de-AT" sz="1800" dirty="0">
                <a:sym typeface="Wingdings" panose="05000000000000000000" pitchFamily="2" charset="2"/>
              </a:rPr>
              <a:t>Werden wie Privatdarlehen behandelt</a:t>
            </a:r>
            <a:endParaRPr lang="de-AT" sz="1800" dirty="0"/>
          </a:p>
          <a:p>
            <a:pPr marL="457200" lvl="1" indent="0">
              <a:buNone/>
            </a:pPr>
            <a:endParaRPr lang="de-AT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3BC52FD0-955A-40A7-9C4E-0A30CEABD583}"/>
              </a:ext>
            </a:extLst>
          </p:cNvPr>
          <p:cNvCxnSpPr/>
          <p:nvPr/>
        </p:nvCxnSpPr>
        <p:spPr>
          <a:xfrm>
            <a:off x="8610945" y="3255065"/>
            <a:ext cx="2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AA844836-CC77-4D17-AF8F-ED4F49865A8C}"/>
              </a:ext>
            </a:extLst>
          </p:cNvPr>
          <p:cNvCxnSpPr>
            <a:cxnSpLocks/>
          </p:cNvCxnSpPr>
          <p:nvPr/>
        </p:nvCxnSpPr>
        <p:spPr>
          <a:xfrm flipH="1">
            <a:off x="10050945" y="3255065"/>
            <a:ext cx="1" cy="1679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7A44707E-D2A3-479A-B699-9FA2EE05F09A}"/>
              </a:ext>
            </a:extLst>
          </p:cNvPr>
          <p:cNvSpPr/>
          <p:nvPr/>
        </p:nvSpPr>
        <p:spPr>
          <a:xfrm>
            <a:off x="10088215" y="4315439"/>
            <a:ext cx="1476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Fremdkapital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65A1AD3-8127-4EEF-A9C1-B94600E19123}"/>
              </a:ext>
            </a:extLst>
          </p:cNvPr>
          <p:cNvSpPr txBox="1"/>
          <p:nvPr/>
        </p:nvSpPr>
        <p:spPr>
          <a:xfrm>
            <a:off x="9263897" y="2885732"/>
            <a:ext cx="148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Startup Bilanz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E875E81-6347-4490-83AC-1C30E21EDE64}"/>
              </a:ext>
            </a:extLst>
          </p:cNvPr>
          <p:cNvSpPr/>
          <p:nvPr/>
        </p:nvSpPr>
        <p:spPr>
          <a:xfrm>
            <a:off x="10088216" y="3382031"/>
            <a:ext cx="1476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Eigenkapital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99400AC-AAEE-4231-9D7B-524E1FAC5602}"/>
              </a:ext>
            </a:extLst>
          </p:cNvPr>
          <p:cNvSpPr/>
          <p:nvPr/>
        </p:nvSpPr>
        <p:spPr>
          <a:xfrm>
            <a:off x="8517451" y="3382030"/>
            <a:ext cx="1488188" cy="143740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Vermögen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A7C3B76-B5BD-4E7F-AE11-246B4209AADF}"/>
              </a:ext>
            </a:extLst>
          </p:cNvPr>
          <p:cNvSpPr/>
          <p:nvPr/>
        </p:nvSpPr>
        <p:spPr>
          <a:xfrm>
            <a:off x="10095533" y="3943335"/>
            <a:ext cx="1468681" cy="31716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Hybridkapital</a:t>
            </a:r>
          </a:p>
        </p:txBody>
      </p:sp>
    </p:spTree>
    <p:extLst>
      <p:ext uri="{BB962C8B-B14F-4D97-AF65-F5344CB8AC3E}">
        <p14:creationId xmlns:p14="http://schemas.microsoft.com/office/powerpoint/2010/main" val="78300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Hybride Beteiligungsformen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2200" dirty="0"/>
              <a:t>Atypisch stille Gesellschaft</a:t>
            </a:r>
          </a:p>
          <a:p>
            <a:pPr lvl="1">
              <a:buFontTx/>
              <a:buChar char="-"/>
            </a:pPr>
            <a:r>
              <a:rPr lang="de-AT" sz="1800" dirty="0"/>
              <a:t>Stiller Gesellschafter ist am Gewinn und Verlust des Geschäftsherrn beteiligt</a:t>
            </a:r>
          </a:p>
          <a:p>
            <a:pPr lvl="1">
              <a:buFontTx/>
              <a:buChar char="-"/>
            </a:pPr>
            <a:r>
              <a:rPr lang="de-AT" sz="1800" dirty="0"/>
              <a:t>Kein Mitspracherecht</a:t>
            </a:r>
          </a:p>
          <a:p>
            <a:pPr lvl="1">
              <a:buFontTx/>
              <a:buChar char="-"/>
            </a:pPr>
            <a:r>
              <a:rPr lang="de-AT" sz="1800" dirty="0"/>
              <a:t>Verlustverwertung möglich</a:t>
            </a:r>
          </a:p>
          <a:p>
            <a:pPr lvl="1">
              <a:buFontTx/>
              <a:buChar char="-"/>
            </a:pPr>
            <a:r>
              <a:rPr lang="de-AT" sz="1800" dirty="0"/>
              <a:t>Scheint öffentlich nicht auf</a:t>
            </a:r>
          </a:p>
          <a:p>
            <a:pPr lvl="1">
              <a:buFontTx/>
              <a:buChar char="-"/>
            </a:pPr>
            <a:r>
              <a:rPr lang="de-AT" sz="1800" dirty="0"/>
              <a:t>Volle Besteuerung der Zinsen</a:t>
            </a:r>
          </a:p>
          <a:p>
            <a:pPr lvl="1">
              <a:buFontTx/>
              <a:buChar char="-"/>
            </a:pPr>
            <a:r>
              <a:rPr lang="de-AT" sz="1800" dirty="0"/>
              <a:t>Kein Kapitalertragssteuerabzug</a:t>
            </a:r>
          </a:p>
          <a:p>
            <a:endParaRPr lang="de-AT" sz="1800" dirty="0"/>
          </a:p>
          <a:p>
            <a:pPr lvl="1">
              <a:buFont typeface="Symbol" panose="05050102010706020507" pitchFamily="18" charset="2"/>
              <a:buChar char="-"/>
            </a:pPr>
            <a:endParaRPr lang="de-AT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grpSp>
        <p:nvGrpSpPr>
          <p:cNvPr id="5" name="Group 61">
            <a:extLst>
              <a:ext uri="{FF2B5EF4-FFF2-40B4-BE49-F238E27FC236}">
                <a16:creationId xmlns:a16="http://schemas.microsoft.com/office/drawing/2014/main" id="{AF8E68CE-89A2-41EB-B636-3D45D61DAABA}"/>
              </a:ext>
            </a:extLst>
          </p:cNvPr>
          <p:cNvGrpSpPr>
            <a:grpSpLocks/>
          </p:cNvGrpSpPr>
          <p:nvPr/>
        </p:nvGrpSpPr>
        <p:grpSpPr bwMode="auto">
          <a:xfrm>
            <a:off x="8402442" y="4752314"/>
            <a:ext cx="267943" cy="461010"/>
            <a:chOff x="0" y="0"/>
            <a:chExt cx="26" cy="47"/>
          </a:xfrm>
        </p:grpSpPr>
        <p:sp>
          <p:nvSpPr>
            <p:cNvPr id="6" name="Line 62">
              <a:extLst>
                <a:ext uri="{FF2B5EF4-FFF2-40B4-BE49-F238E27FC236}">
                  <a16:creationId xmlns:a16="http://schemas.microsoft.com/office/drawing/2014/main" id="{11515F69-D52C-4C40-9B97-9DAD05E906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0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>
              <a:extLst>
                <a:ext uri="{FF2B5EF4-FFF2-40B4-BE49-F238E27FC236}">
                  <a16:creationId xmlns:a16="http://schemas.microsoft.com/office/drawing/2014/main" id="{F29DFC57-0F77-489F-B06B-45E72FAC90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2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>
              <a:extLst>
                <a:ext uri="{FF2B5EF4-FFF2-40B4-BE49-F238E27FC236}">
                  <a16:creationId xmlns:a16="http://schemas.microsoft.com/office/drawing/2014/main" id="{FE4454FD-3634-4097-8D6F-F20E3D738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32"/>
              <a:ext cx="1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>
              <a:extLst>
                <a:ext uri="{FF2B5EF4-FFF2-40B4-BE49-F238E27FC236}">
                  <a16:creationId xmlns:a16="http://schemas.microsoft.com/office/drawing/2014/main" id="{D45CDCCD-D80F-4364-821C-1C02F639BA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" y="13"/>
              <a:ext cx="1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6">
              <a:extLst>
                <a:ext uri="{FF2B5EF4-FFF2-40B4-BE49-F238E27FC236}">
                  <a16:creationId xmlns:a16="http://schemas.microsoft.com/office/drawing/2014/main" id="{4C0ED6C8-0BD5-4C11-B27A-53A14C418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2"/>
              <a:ext cx="14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67">
              <a:extLst>
                <a:ext uri="{FF2B5EF4-FFF2-40B4-BE49-F238E27FC236}">
                  <a16:creationId xmlns:a16="http://schemas.microsoft.com/office/drawing/2014/main" id="{BFC6CBDF-F328-473C-8D98-3F8AD6BC5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" y="0"/>
              <a:ext cx="13" cy="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A0BB32D5-933E-4659-973E-90E1FD627F4D}"/>
              </a:ext>
            </a:extLst>
          </p:cNvPr>
          <p:cNvSpPr/>
          <p:nvPr/>
        </p:nvSpPr>
        <p:spPr>
          <a:xfrm>
            <a:off x="9487260" y="4540528"/>
            <a:ext cx="2216426" cy="88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Starup</a:t>
            </a:r>
            <a:r>
              <a:rPr lang="de-AT" dirty="0"/>
              <a:t> GmbH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FC2FE07B-988E-4295-BA00-6B581BC27EE7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8707687" y="4982819"/>
            <a:ext cx="779573" cy="4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714CB129-32B3-473E-8E2F-233FFC205ECF}"/>
              </a:ext>
            </a:extLst>
          </p:cNvPr>
          <p:cNvSpPr/>
          <p:nvPr/>
        </p:nvSpPr>
        <p:spPr>
          <a:xfrm>
            <a:off x="7969669" y="4052138"/>
            <a:ext cx="4158895" cy="18891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1619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Personengesellschaften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75961"/>
            <a:ext cx="10515600" cy="49347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sz="2200" dirty="0"/>
              <a:t>Abgabenrechtlich</a:t>
            </a:r>
          </a:p>
          <a:p>
            <a:r>
              <a:rPr lang="de-AT" sz="2200" dirty="0"/>
              <a:t>Gewinnanteile und Veräußerungsgewinn werden voll besteuert</a:t>
            </a:r>
          </a:p>
          <a:p>
            <a:r>
              <a:rPr lang="de-AT" sz="2200" dirty="0"/>
              <a:t>Verrechnung der Anlaufverluste mit eigenem positiven Einkommen maximal zur Investmenthöhe, bei Mitarbeit auch mehr.</a:t>
            </a:r>
          </a:p>
          <a:p>
            <a:endParaRPr lang="de-AT" sz="2200" dirty="0"/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/>
              <a:t>Kommanditgesellschaft</a:t>
            </a:r>
          </a:p>
          <a:p>
            <a:r>
              <a:rPr lang="de-AT" sz="2200" dirty="0"/>
              <a:t>Komplementär haftet uneingeschränkt, Kommanditist beschränkt</a:t>
            </a:r>
          </a:p>
          <a:p>
            <a:r>
              <a:rPr lang="de-AT" sz="2200" dirty="0"/>
              <a:t>Bei GmbH &amp; Co KG voller Haftungsschutz</a:t>
            </a:r>
          </a:p>
          <a:p>
            <a:endParaRPr lang="de-AT" sz="2200" dirty="0"/>
          </a:p>
          <a:p>
            <a:pPr marL="0" indent="0">
              <a:buNone/>
            </a:pPr>
            <a:r>
              <a:rPr lang="de-AT" sz="2200" dirty="0"/>
              <a:t>Offene Gesellschaft</a:t>
            </a:r>
          </a:p>
          <a:p>
            <a:r>
              <a:rPr lang="de-AT" sz="2200" dirty="0"/>
              <a:t>Alle haften uneingeschränkt 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/>
              <a:t>Atypisch stille Gesellschaft</a:t>
            </a:r>
          </a:p>
          <a:p>
            <a:r>
              <a:rPr lang="de-AT" sz="2200" dirty="0"/>
              <a:t>Scheint nicht im Firmenbuch auf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TAX 360° Steuerberatungsgesellschaft m.b.H.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060E896-CF84-4229-957C-0111842A273C}"/>
              </a:ext>
            </a:extLst>
          </p:cNvPr>
          <p:cNvSpPr/>
          <p:nvPr/>
        </p:nvSpPr>
        <p:spPr>
          <a:xfrm>
            <a:off x="8313149" y="4729816"/>
            <a:ext cx="3128455" cy="1325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Starup</a:t>
            </a:r>
            <a:r>
              <a:rPr lang="de-AT" dirty="0"/>
              <a:t> KG</a:t>
            </a:r>
          </a:p>
        </p:txBody>
      </p:sp>
      <p:grpSp>
        <p:nvGrpSpPr>
          <p:cNvPr id="6" name="Group 61">
            <a:extLst>
              <a:ext uri="{FF2B5EF4-FFF2-40B4-BE49-F238E27FC236}">
                <a16:creationId xmlns:a16="http://schemas.microsoft.com/office/drawing/2014/main" id="{28F9F251-0BC9-4FC3-ABDD-D03EACA0DD61}"/>
              </a:ext>
            </a:extLst>
          </p:cNvPr>
          <p:cNvGrpSpPr>
            <a:grpSpLocks/>
          </p:cNvGrpSpPr>
          <p:nvPr/>
        </p:nvGrpSpPr>
        <p:grpSpPr bwMode="auto">
          <a:xfrm>
            <a:off x="8634523" y="3570832"/>
            <a:ext cx="267943" cy="461010"/>
            <a:chOff x="0" y="0"/>
            <a:chExt cx="26" cy="47"/>
          </a:xfrm>
        </p:grpSpPr>
        <p:sp>
          <p:nvSpPr>
            <p:cNvPr id="7" name="Line 62">
              <a:extLst>
                <a:ext uri="{FF2B5EF4-FFF2-40B4-BE49-F238E27FC236}">
                  <a16:creationId xmlns:a16="http://schemas.microsoft.com/office/drawing/2014/main" id="{D85B2276-D5DB-4106-B71D-F3061BD297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0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3">
              <a:extLst>
                <a:ext uri="{FF2B5EF4-FFF2-40B4-BE49-F238E27FC236}">
                  <a16:creationId xmlns:a16="http://schemas.microsoft.com/office/drawing/2014/main" id="{F8301928-7D5A-4BCA-B0D6-17C9C8641B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12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4">
              <a:extLst>
                <a:ext uri="{FF2B5EF4-FFF2-40B4-BE49-F238E27FC236}">
                  <a16:creationId xmlns:a16="http://schemas.microsoft.com/office/drawing/2014/main" id="{F4F2EF2F-36A7-4FC4-A665-EA244B1202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" y="32"/>
              <a:ext cx="12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5">
              <a:extLst>
                <a:ext uri="{FF2B5EF4-FFF2-40B4-BE49-F238E27FC236}">
                  <a16:creationId xmlns:a16="http://schemas.microsoft.com/office/drawing/2014/main" id="{A065B421-511F-41F0-9490-BC28DE0D78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" y="13"/>
              <a:ext cx="1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66">
              <a:extLst>
                <a:ext uri="{FF2B5EF4-FFF2-40B4-BE49-F238E27FC236}">
                  <a16:creationId xmlns:a16="http://schemas.microsoft.com/office/drawing/2014/main" id="{3C5D8EAC-BEE1-4C71-93B8-0AD8A26E36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2"/>
              <a:ext cx="14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67">
              <a:extLst>
                <a:ext uri="{FF2B5EF4-FFF2-40B4-BE49-F238E27FC236}">
                  <a16:creationId xmlns:a16="http://schemas.microsoft.com/office/drawing/2014/main" id="{3975EF59-398C-407F-9F44-41A13A65E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" y="0"/>
              <a:ext cx="13" cy="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hteck 13">
            <a:extLst>
              <a:ext uri="{FF2B5EF4-FFF2-40B4-BE49-F238E27FC236}">
                <a16:creationId xmlns:a16="http://schemas.microsoft.com/office/drawing/2014/main" id="{45D350B9-041B-4471-8C57-C6B6948C53C3}"/>
              </a:ext>
            </a:extLst>
          </p:cNvPr>
          <p:cNvSpPr/>
          <p:nvPr/>
        </p:nvSpPr>
        <p:spPr>
          <a:xfrm>
            <a:off x="9564017" y="3359046"/>
            <a:ext cx="2216426" cy="88458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Komplementär GmbH</a:t>
            </a:r>
          </a:p>
        </p:txBody>
      </p: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7B9847F1-0026-4022-8BC9-5B45BE9681E3}"/>
              </a:ext>
            </a:extLst>
          </p:cNvPr>
          <p:cNvCxnSpPr>
            <a:cxnSpLocks/>
            <a:stCxn id="14" idx="2"/>
            <a:endCxn id="5" idx="7"/>
          </p:cNvCxnSpPr>
          <p:nvPr/>
        </p:nvCxnSpPr>
        <p:spPr>
          <a:xfrm rot="16200000" flipH="1">
            <a:off x="10487685" y="4428173"/>
            <a:ext cx="680312" cy="3112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Verbinder: gewinkelt 17">
            <a:extLst>
              <a:ext uri="{FF2B5EF4-FFF2-40B4-BE49-F238E27FC236}">
                <a16:creationId xmlns:a16="http://schemas.microsoft.com/office/drawing/2014/main" id="{166F80A6-33ED-4394-995C-8B01EF453DBE}"/>
              </a:ext>
            </a:extLst>
          </p:cNvPr>
          <p:cNvCxnSpPr>
            <a:cxnSpLocks/>
            <a:endCxn id="5" idx="1"/>
          </p:cNvCxnSpPr>
          <p:nvPr/>
        </p:nvCxnSpPr>
        <p:spPr>
          <a:xfrm rot="5400000">
            <a:off x="8363935" y="4510561"/>
            <a:ext cx="820746" cy="60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1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</Words>
  <Application>Microsoft Office PowerPoint</Application>
  <PresentationFormat>Breitbild</PresentationFormat>
  <Paragraphs>177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Office</vt:lpstr>
      <vt:lpstr>T A X E S</vt:lpstr>
      <vt:lpstr>Überblick</vt:lpstr>
      <vt:lpstr>Beteiligung an GmbH</vt:lpstr>
      <vt:lpstr>Beteiligung an GmbH (AG)</vt:lpstr>
      <vt:lpstr>Beteiligung an GmbH (AT)</vt:lpstr>
      <vt:lpstr>Fremdkapital</vt:lpstr>
      <vt:lpstr>Hybride Beteiligungsformen</vt:lpstr>
      <vt:lpstr>Hybride Beteiligungsformen</vt:lpstr>
      <vt:lpstr>Personengesellschaften</vt:lpstr>
      <vt:lpstr>PowerPoint-Präsentation</vt:lpstr>
      <vt:lpstr>Privatstiftung</vt:lpstr>
      <vt:lpstr>Mittelstandsfinanzierungsgesellschaft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 Modelling</dc:title>
  <dc:creator>Karl Josef Rosam</dc:creator>
  <cp:lastModifiedBy>Karl Josef Rosam</cp:lastModifiedBy>
  <cp:revision>60</cp:revision>
  <dcterms:created xsi:type="dcterms:W3CDTF">2020-01-07T10:05:28Z</dcterms:created>
  <dcterms:modified xsi:type="dcterms:W3CDTF">2020-09-06T20:41:47Z</dcterms:modified>
</cp:coreProperties>
</file>